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4"/>
  </p:notesMasterIdLst>
  <p:handoutMasterIdLst>
    <p:handoutMasterId r:id="rId15"/>
  </p:handoutMasterIdLst>
  <p:sldIdLst>
    <p:sldId id="386" r:id="rId2"/>
    <p:sldId id="356" r:id="rId3"/>
    <p:sldId id="374" r:id="rId4"/>
    <p:sldId id="377" r:id="rId5"/>
    <p:sldId id="375" r:id="rId6"/>
    <p:sldId id="382" r:id="rId7"/>
    <p:sldId id="376" r:id="rId8"/>
    <p:sldId id="378" r:id="rId9"/>
    <p:sldId id="381" r:id="rId10"/>
    <p:sldId id="383" r:id="rId11"/>
    <p:sldId id="385" r:id="rId12"/>
    <p:sldId id="3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9" autoAdjust="0"/>
    <p:restoredTop sz="96271" autoAdjust="0"/>
  </p:normalViewPr>
  <p:slideViewPr>
    <p:cSldViewPr snapToGrid="0" snapToObjects="1">
      <p:cViewPr varScale="1">
        <p:scale>
          <a:sx n="121" d="100"/>
          <a:sy n="121" d="100"/>
        </p:scale>
        <p:origin x="3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553" y="471740"/>
            <a:ext cx="4857665" cy="2001435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INTERMEDIATE PROGRAMMING LESSON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CFBD-0392-DF42-9C65-6D1DE0580181}" type="datetime1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 userDrawn="1"/>
        </p:nvSpPr>
        <p:spPr>
          <a:xfrm>
            <a:off x="1481621" y="5931894"/>
            <a:ext cx="239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</a:t>
            </a:r>
            <a:r>
              <a:rPr lang="en-US" smtClean="0"/>
              <a:t>Droids Robotics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6" y="4938756"/>
            <a:ext cx="1317585" cy="1260490"/>
          </a:xfrm>
          <a:prstGeom prst="rect">
            <a:avLst/>
          </a:prstGeom>
        </p:spPr>
      </p:pic>
      <p:pic>
        <p:nvPicPr>
          <p:cNvPr id="15" name="Picture 14" descr="EV3Lessons.com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5" y="409394"/>
            <a:ext cx="3487140" cy="12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4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F175E-9EAC-E14B-B7AC-8C8F25EC1DAA}" type="datetime1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FCFC-C57A-2442-884C-F5C58B3A2465}" type="datetime1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5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4D4EB-A2A3-5D46-A2E3-B082D53C11C5}" type="datetime1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062A6-538C-914A-A4D7-9D77EAAE33AB}" type="datetime1">
              <a:rPr lang="en-US" smtClean="0"/>
              <a:t>11/13/15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0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86DE5-4727-3C44-A125-458AC819E1C1}" type="datetime1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0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252B0-687D-184F-B682-0021640A5D63}" type="datetime1">
              <a:rPr lang="en-US" smtClean="0"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AD7A-12C8-EA48-9011-B2F46261DD98}" type="datetime1">
              <a:rPr lang="en-US" smtClean="0"/>
              <a:t>11/13/15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7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C5C7-2346-9A49-8660-921460E2744B}" type="datetime1">
              <a:rPr lang="en-US" smtClean="0"/>
              <a:t>11/13/15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5A27797-1683-ED47-A74A-6DEBEDA39DC8}" type="datetime1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4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FCDA-76FF-C942-8304-6FF0EF7EF019}" type="datetime1">
              <a:rPr lang="en-US" smtClean="0"/>
              <a:t>11/13/15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EV3Lessons.com, Last edit 11/13/2015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8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04F77D-FCB8-A946-86A9-D14BD65D0D3D}" type="datetime1">
              <a:rPr lang="en-US" smtClean="0"/>
              <a:t>11/13/15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EV3Lessons.com, Last edit 11/13/2015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889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eam@droidsrobotics.org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INTERMEDIATE PROGRAMMING LESSON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807" y="3127073"/>
            <a:ext cx="7535917" cy="9088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Different Ways of moving:</a:t>
            </a:r>
          </a:p>
          <a:p>
            <a:r>
              <a:rPr lang="en-US" dirty="0" smtClean="0"/>
              <a:t>Synchronization, Regulated power, Ramp UP &amp; down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</a:t>
            </a:r>
            <a:r>
              <a:rPr lang="en-US" dirty="0" smtClean="0"/>
              <a:t>Degrees vs</a:t>
            </a:r>
            <a:r>
              <a:rPr lang="en-US" dirty="0"/>
              <a:t>. 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165" y="2179634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Stalled Robot</a:t>
            </a:r>
          </a:p>
          <a:p>
            <a:pPr algn="ctr"/>
            <a:r>
              <a:rPr lang="en-US" dirty="0" smtClean="0"/>
              <a:t>Robot gets stuck. Finishes only when released.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9078" y="2170649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Unstalled</a:t>
            </a:r>
            <a:r>
              <a:rPr lang="en-US" b="1" u="sng" dirty="0" smtClean="0"/>
              <a:t> Robot</a:t>
            </a:r>
          </a:p>
          <a:p>
            <a:pPr algn="ctr"/>
            <a:r>
              <a:rPr lang="en-US" dirty="0"/>
              <a:t>Robot gets </a:t>
            </a:r>
            <a:r>
              <a:rPr lang="en-US" dirty="0" smtClean="0"/>
              <a:t>stuck</a:t>
            </a:r>
            <a:r>
              <a:rPr lang="en-US" dirty="0"/>
              <a:t> </a:t>
            </a:r>
            <a:r>
              <a:rPr lang="en-US" dirty="0" smtClean="0"/>
              <a:t>but still finishes (you can hear the sound)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  <p:pic>
        <p:nvPicPr>
          <p:cNvPr id="8" name="000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30" y="3421580"/>
            <a:ext cx="3941200" cy="2216925"/>
          </a:xfrm>
          <a:prstGeom prst="rect">
            <a:avLst/>
          </a:prstGeom>
        </p:spPr>
      </p:pic>
      <p:pic>
        <p:nvPicPr>
          <p:cNvPr id="9" name="00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9078" y="3421580"/>
            <a:ext cx="3785471" cy="21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 Guide</a:t>
            </a:r>
            <a:endParaRPr lang="en-US" dirty="0"/>
          </a:p>
        </p:txBody>
      </p:sp>
      <p:graphicFrame>
        <p:nvGraphicFramePr>
          <p:cNvPr id="6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104766"/>
              </p:ext>
            </p:extLst>
          </p:nvPr>
        </p:nvGraphicFramePr>
        <p:xfrm>
          <a:off x="228600" y="1504950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Regulated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Synchronized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Ramp Up</a:t>
                      </a:r>
                      <a:r>
                        <a:rPr lang="en-US" sz="1600" baseline="0" dirty="0" smtClean="0"/>
                        <a:t> /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Ramp Down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801983" y="5268841"/>
            <a:ext cx="2014499" cy="671226"/>
          </a:xfrm>
          <a:prstGeom prst="rect">
            <a:avLst/>
          </a:prstGeom>
        </p:spPr>
      </p:pic>
      <p:pic>
        <p:nvPicPr>
          <p:cNvPr id="8" name="Picture 7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841977" y="4240821"/>
            <a:ext cx="1974505" cy="659807"/>
          </a:xfrm>
          <a:prstGeom prst="rect">
            <a:avLst/>
          </a:prstGeom>
        </p:spPr>
      </p:pic>
      <p:pic>
        <p:nvPicPr>
          <p:cNvPr id="9" name="Picture 8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823295" y="2271175"/>
            <a:ext cx="2120020" cy="710764"/>
          </a:xfrm>
          <a:prstGeom prst="rect">
            <a:avLst/>
          </a:prstGeom>
        </p:spPr>
      </p:pic>
      <p:pic>
        <p:nvPicPr>
          <p:cNvPr id="10" name="Picture 9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823295" y="3279253"/>
            <a:ext cx="1971876" cy="6630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376" y="1579143"/>
            <a:ext cx="807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the chart below: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tutorial was created by Sanjay Seshan and Arvind Seshan from Droids Robotics.</a:t>
            </a:r>
          </a:p>
          <a:p>
            <a:r>
              <a:rPr lang="en-US" smtClean="0"/>
              <a:t>More lessons are available at www.ev3lessons.com</a:t>
            </a:r>
          </a:p>
          <a:p>
            <a:r>
              <a:rPr lang="en-US" smtClean="0"/>
              <a:t>Author’s Email: </a:t>
            </a:r>
            <a:r>
              <a:rPr lang="en-US" smtClean="0">
                <a:hlinkClick r:id="rId3"/>
              </a:rPr>
              <a:t>team@droidsrobotics.org</a:t>
            </a: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016" y="4769374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64" y="3540513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1) Learn about different blocks for moving the robot and when to use which block</a:t>
            </a:r>
          </a:p>
          <a:p>
            <a:r>
              <a:rPr lang="en-US" smtClean="0"/>
              <a:t>2) Learn about power regulation, motor synchronization, and ramp up/down</a:t>
            </a: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 Ways To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663" y="1601766"/>
            <a:ext cx="4624700" cy="196682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are these different from each other in terms of the following?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Power Regulation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Motor Synchronization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Ramp up/ramp down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457200" y="1539804"/>
            <a:ext cx="2622331" cy="879169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457200" y="2797634"/>
            <a:ext cx="2533576" cy="851895"/>
          </a:xfrm>
          <a:prstGeom prst="rect">
            <a:avLst/>
          </a:prstGeom>
        </p:spPr>
      </p:pic>
      <p:pic>
        <p:nvPicPr>
          <p:cNvPr id="12" name="Picture 11" descr="Screen Shot 2014-10-23 at 9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40876"/>
            <a:ext cx="6933549" cy="1111885"/>
          </a:xfrm>
          <a:prstGeom prst="rect">
            <a:avLst/>
          </a:prstGeom>
        </p:spPr>
      </p:pic>
      <p:pic>
        <p:nvPicPr>
          <p:cNvPr id="13" name="Picture 12" descr="Screen Shot 2014-10-23 at 9.0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43007"/>
            <a:ext cx="6784323" cy="11650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63" y="150374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863" y="28810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863" y="42408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4863" y="5595754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Regulated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Regulated power tries to move the robot at a fixed target speed</a:t>
            </a:r>
          </a:p>
          <a:p>
            <a:r>
              <a:rPr lang="en-US" smtClean="0"/>
              <a:t>When the robot has trouble moving because it is heavy, it is moving uphill, its battery is dead, or it is blocked, power regulation</a:t>
            </a:r>
            <a:r>
              <a:rPr lang="en-US" smtClean="0">
                <a:sym typeface="Wingdings"/>
              </a:rPr>
              <a:t> gives more power to the motor to reach its target speed</a:t>
            </a:r>
            <a:endParaRPr lang="en-US" smtClean="0"/>
          </a:p>
          <a:p>
            <a:r>
              <a:rPr lang="en-US" smtClean="0"/>
              <a:t>This is good for ensuring that the robot is moving at a predictable speed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Synchronized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Synchronized motors makes sure that both motors turn the same amount (or at some fixed ratio)</a:t>
            </a:r>
          </a:p>
          <a:p>
            <a:r>
              <a:rPr lang="en-US" smtClean="0"/>
              <a:t>If one wheel gets stuck, it prevents the other wheel from spinning</a:t>
            </a:r>
          </a:p>
          <a:p>
            <a:r>
              <a:rPr lang="en-US" smtClean="0"/>
              <a:t>If you have the motors turning the same amount, it helps ensure that the robot moves straight when one wheel is slowed by friction or anything else</a:t>
            </a:r>
          </a:p>
          <a:p>
            <a:r>
              <a:rPr lang="en-US" smtClean="0"/>
              <a:t>When you have synchronized motors with a ratio, it makes the robot make predictable and smooth turns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54015" y="5286355"/>
            <a:ext cx="599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vs. Unsynchronized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5" name="00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058" y="3402880"/>
            <a:ext cx="3861421" cy="2172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58" y="2479550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Synchronized motors</a:t>
            </a:r>
          </a:p>
          <a:p>
            <a:pPr algn="ctr"/>
            <a:r>
              <a:rPr lang="en-US" dirty="0" smtClean="0">
                <a:sym typeface="Wingdings"/>
              </a:rPr>
              <a:t>One </a:t>
            </a:r>
            <a:r>
              <a:rPr lang="en-US" dirty="0">
                <a:sym typeface="Wingdings"/>
              </a:rPr>
              <a:t>motor getting stuck causes other motor to stop</a:t>
            </a:r>
            <a:endParaRPr lang="en-US" b="1" u="sng" dirty="0"/>
          </a:p>
        </p:txBody>
      </p:sp>
      <p:pic>
        <p:nvPicPr>
          <p:cNvPr id="7" name="0001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971" y="3402880"/>
            <a:ext cx="3965562" cy="223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2971" y="2470565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Unsynchronized motors</a:t>
            </a:r>
          </a:p>
          <a:p>
            <a:pPr algn="ctr"/>
            <a:r>
              <a:rPr lang="en-US" dirty="0" smtClean="0">
                <a:sym typeface="Wingdings"/>
              </a:rPr>
              <a:t>Second </a:t>
            </a:r>
            <a:r>
              <a:rPr lang="en-US" dirty="0">
                <a:sym typeface="Wingdings"/>
              </a:rPr>
              <a:t>motor continues when first gets stuck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Ramp Up / Ramp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Ramp up makes the robot speed up gradually at the beginning of a move</a:t>
            </a:r>
          </a:p>
          <a:p>
            <a:r>
              <a:rPr lang="en-US" smtClean="0"/>
              <a:t>Ramp down makes the robot brake gradually at the end</a:t>
            </a:r>
          </a:p>
          <a:p>
            <a:r>
              <a:rPr lang="en-US" smtClean="0"/>
              <a:t>Without ramp up/ramp down you might see the robot jerk at the beginning or end</a:t>
            </a:r>
          </a:p>
          <a:p>
            <a:pPr lvl="1"/>
            <a:r>
              <a:rPr lang="en-US" smtClean="0"/>
              <a:t>The robot will still adjust its motors after a brake to reach that target rotation sensor value but this may still be less accurate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Move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35953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Regulated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Synchronized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Ramp Up</a:t>
                      </a:r>
                      <a:r>
                        <a:rPr lang="en-US" sz="1600" baseline="0" dirty="0" smtClean="0"/>
                        <a:t> /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Ramp Down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787531" y="5322532"/>
            <a:ext cx="2025009" cy="674728"/>
          </a:xfrm>
          <a:prstGeom prst="rect">
            <a:avLst/>
          </a:prstGeom>
        </p:spPr>
      </p:pic>
      <p:pic>
        <p:nvPicPr>
          <p:cNvPr id="6" name="Picture 5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844315" y="4277717"/>
            <a:ext cx="1911442" cy="638734"/>
          </a:xfrm>
          <a:prstGeom prst="rect">
            <a:avLst/>
          </a:prstGeom>
        </p:spPr>
      </p:pic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844315" y="2312220"/>
            <a:ext cx="2120020" cy="710764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844315" y="3337629"/>
            <a:ext cx="2024428" cy="6806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</a:t>
            </a:r>
            <a:r>
              <a:rPr lang="en-US" dirty="0" smtClean="0"/>
              <a:t>Degrees vs. </a:t>
            </a:r>
            <a:r>
              <a:rPr lang="en-US" dirty="0" smtClean="0"/>
              <a:t>Seconds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2015, EV3Lessons.com, (last edit 4/5/2015)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647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Degrees/Rotations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Block does </a:t>
            </a:r>
            <a:r>
              <a:rPr lang="en-US" sz="2000" dirty="0"/>
              <a:t>not complete until the target degree rotation is </a:t>
            </a:r>
            <a:r>
              <a:rPr lang="en-US" sz="2000" dirty="0" smtClean="0"/>
              <a:t>reached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 what </a:t>
            </a:r>
            <a:r>
              <a:rPr lang="en-US" sz="2000" dirty="0"/>
              <a:t>if the robot gets </a:t>
            </a:r>
            <a:r>
              <a:rPr lang="en-US" sz="2000" dirty="0" smtClean="0"/>
              <a:t>stuck somewhere on the mat?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Program </a:t>
            </a:r>
            <a:r>
              <a:rPr lang="en-US" sz="2000" dirty="0">
                <a:sym typeface="Wingdings"/>
              </a:rPr>
              <a:t>stalls and never goes to next </a:t>
            </a:r>
            <a:r>
              <a:rPr lang="en-US" sz="2000" dirty="0" smtClean="0">
                <a:sym typeface="Wingdings"/>
              </a:rPr>
              <a:t>block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</a:t>
            </a:r>
            <a:r>
              <a:rPr lang="en-US" sz="2000" dirty="0">
                <a:sym typeface="Wingdings"/>
              </a:rPr>
              <a:t>will have to save the robot and take a touch </a:t>
            </a:r>
            <a:r>
              <a:rPr lang="en-US" sz="2000" dirty="0" smtClean="0">
                <a:sym typeface="Wingdings"/>
              </a:rPr>
              <a:t>penalty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0570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Seconds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Less </a:t>
            </a:r>
            <a:r>
              <a:rPr lang="en-US" sz="2000" dirty="0" smtClean="0">
                <a:sym typeface="Wingdings"/>
              </a:rPr>
              <a:t>accurate for robot movement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Distance traveled depends on speed, battery level, weight of robot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have to remember this when deciding if move </a:t>
            </a:r>
            <a:r>
              <a:rPr lang="en-US" sz="2000" dirty="0" err="1" smtClean="0">
                <a:sym typeface="Wingdings"/>
              </a:rPr>
              <a:t>secs</a:t>
            </a:r>
            <a:r>
              <a:rPr lang="en-US" sz="2000" dirty="0" smtClean="0">
                <a:sym typeface="Wingdings"/>
              </a:rPr>
              <a:t> should be used.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However, can help avoid stalls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E.g. Can be useful if your attachment arm gets stuck</a:t>
            </a:r>
            <a:endParaRPr lang="en-US" sz="2000" dirty="0"/>
          </a:p>
          <a:p>
            <a:pPr marL="0" lvl="1"/>
            <a:r>
              <a:rPr lang="en-US" sz="2000" dirty="0" smtClean="0">
                <a:sym typeface="Wingdings"/>
              </a:rPr>
              <a:t> </a:t>
            </a:r>
            <a:endParaRPr lang="en-US" sz="20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91" y="5479112"/>
            <a:ext cx="541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9283</TotalTime>
  <Words>658</Words>
  <Application>Microsoft Macintosh PowerPoint</Application>
  <PresentationFormat>On-screen Show (4:3)</PresentationFormat>
  <Paragraphs>119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Helvetica Neue</vt:lpstr>
      <vt:lpstr>Wingdings</vt:lpstr>
      <vt:lpstr>Zapf Dingbats</vt:lpstr>
      <vt:lpstr>Arial</vt:lpstr>
      <vt:lpstr>Retrospect</vt:lpstr>
      <vt:lpstr>INTERMEDIATE PROGRAMMING LESSON</vt:lpstr>
      <vt:lpstr>Objectives</vt:lpstr>
      <vt:lpstr>Different Ways To Move</vt:lpstr>
      <vt:lpstr>Regulated Power</vt:lpstr>
      <vt:lpstr>Synchronized Motors</vt:lpstr>
      <vt:lpstr>Synchronized vs. Unsynchronized</vt:lpstr>
      <vt:lpstr>Ramp Up / Ramp Down</vt:lpstr>
      <vt:lpstr>Different Ways To Move</vt:lpstr>
      <vt:lpstr>Moving Degrees vs. Seconds</vt:lpstr>
      <vt:lpstr>Moving Degrees vs. Seconds</vt:lpstr>
      <vt:lpstr>Discussion Guide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PROGRAMMING Lesson</dc:title>
  <cp:lastModifiedBy>Srinivasan Seshan</cp:lastModifiedBy>
  <cp:revision>6</cp:revision>
  <dcterms:created xsi:type="dcterms:W3CDTF">2014-08-07T02:19:13Z</dcterms:created>
  <dcterms:modified xsi:type="dcterms:W3CDTF">2015-11-14T04:18:11Z</dcterms:modified>
</cp:coreProperties>
</file>